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5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x="11998325" cy="7559675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86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8" Type="http://schemas.openxmlformats.org/officeDocument/2006/relationships/slide" Target="slides/slide3.xml"/><Relationship Id="rId51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Folie mittels Klicken verschieben</a:t>
            </a: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2000" b="0" strike="noStrike" spc="-1">
                <a:latin typeface="Arial"/>
              </a:rPr>
              <a:t>Format der Notizen mittels Klicken bearbeiten</a:t>
            </a:r>
          </a:p>
        </p:txBody>
      </p:sp>
      <p:sp>
        <p:nvSpPr>
          <p:cNvPr id="1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19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19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19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CA2EEFF-8F96-4851-BD21-987396FDB2E7}" type="slidenum">
              <a:rPr lang="de-DE" sz="1400" b="0" strike="noStrike" spc="-1">
                <a:latin typeface="Times New Roman"/>
              </a:rPr>
              <a:t>‹Nr.›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4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Fragen ?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Bitte immer gleich !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4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40A3A29-B31A-4B98-9972-C929A8585B95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Mono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Keine Unterstützung von Standard 2.0 Bibliotheken (erst ab V4.7.1)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+mn-lt"/>
              </a:rPr>
              <a:t>GUI Unterstützung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+mn-lt"/>
              </a:rPr>
              <a:t>Auch nicht mit Core 3.0 !!!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7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8E6EDFB-F41D-49D2-97C9-B6DF42ED6F1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Publish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Zielplattform „linux-arm“ fehlt</a:t>
            </a:r>
          </a:p>
        </p:txBody>
      </p:sp>
      <p:sp>
        <p:nvSpPr>
          <p:cNvPr id="37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E18C93A-9459-4894-871B-C1C372FCCE9E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latin typeface="Arial"/>
              </a:rPr>
              <a:t>Raspberry Pi hat keine Intel CPU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500" b="1" strike="noStrike" spc="-1">
                <a:latin typeface="Arial"/>
              </a:rPr>
              <a:t>Deployment-Mode</a:t>
            </a:r>
            <a:r>
              <a:rPr lang="de-DE" sz="1500" b="0" strike="noStrike" spc="-1">
                <a:latin typeface="Arial"/>
              </a:rPr>
              <a:t> Self-Contained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</p:txBody>
      </p:sp>
      <p:sp>
        <p:nvSpPr>
          <p:cNvPr id="37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2B84D6E-33A4-4697-A8CA-F77336A57EDA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20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28BCD57-7C6D-430D-BCD1-72D539CFE16E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21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Konsole am Raspi</a:t>
            </a: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Vollbild, 16 Punkt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8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0930CD4-39E5-43C5-A207-F4815FEFEA74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2B9F399-69A6-4439-847E-E37B0693FB9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90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A8E28A8-F068-4DC4-9187-DD967DE30EEB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Nach der Pause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Debugging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93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0A5B0C0-E810-4D4C-AFBD-74B4175F007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25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9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462A7D0-8A49-4D65-84B3-6CA6E51300C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26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Da hilft nur Remote-Debugging</a:t>
            </a:r>
          </a:p>
        </p:txBody>
      </p:sp>
      <p:sp>
        <p:nvSpPr>
          <p:cNvPr id="3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0B87722-56FA-4F47-A74F-65743132C143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27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4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Boah – ja – will ich auch was damit machen…</a:t>
            </a:r>
          </a:p>
        </p:txBody>
      </p:sp>
      <p:sp>
        <p:nvSpPr>
          <p:cNvPr id="34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797CCD5-2F4F-4BF8-AC34-E8DBCC4B3D1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0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9A4B2A3-F265-4062-89D3-80445382452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Publish mit Debug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Demo 2017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Demo VSCode/Linux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ssh-copy-id id@server	i.e. pi@&lt;RaspPiIpAddress&gt;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4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CA4742D-F8BE-45D9-B2A9-37E389BD369A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0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latin typeface="Arial"/>
              </a:rPr>
              <a:t>Add Configuration…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latin typeface="Arial"/>
              </a:rPr>
              <a:t>.NET Attach to remote .NET Code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</p:txBody>
      </p:sp>
      <p:sp>
        <p:nvSpPr>
          <p:cNvPr id="40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0D81669-23B6-4D31-90D7-6CEB771F3576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30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1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11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C8EF3FC-2C1E-4815-AD83-5DD4F0B372C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31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1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18DE2E4-2675-4065-BE87-3F7D322C8FF4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1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73A1DBF-35B2-461F-936E-5C59C4EE5A8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1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Nur auf die Stecker eingehen !</a:t>
            </a:r>
          </a:p>
        </p:txBody>
      </p:sp>
      <p:sp>
        <p:nvSpPr>
          <p:cNvPr id="420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FA524F7-3BFC-44A5-81A3-716FD1C6DB6A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35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Bedarfsgerecht wird die Richtung entschieden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Busspur</a:t>
            </a:r>
            <a:endParaRPr lang="de-DE" sz="1400" b="0" strike="noStrike" spc="-1">
              <a:latin typeface="Arial"/>
            </a:endParaRPr>
          </a:p>
        </p:txBody>
      </p:sp>
      <p:sp>
        <p:nvSpPr>
          <p:cNvPr id="423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6925E77-39D6-4254-A7CC-1989273EE35F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36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Bidirektionaler I2C-Pegelwandler:  RB-Dev.58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https://www.robotshop.com/de/de/bidirektionaler-i2c-pegelwandler.html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https://www.amazon.de/5V-3-3V-shifter-converter-Raspberry-Multiwii/dp/B01N47X4OI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42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EA046AA-9581-44BF-868E-A005F0B10888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37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…da mein Programmierer gefragt hat, wie sich die Messwerte/Sollwerte aus dem High- und dem Low-Word zusammensetzen?</a:t>
            </a:r>
          </a:p>
        </p:txBody>
      </p:sp>
      <p:sp>
        <p:nvSpPr>
          <p:cNvPr id="42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DE520FF-7AF6-4A14-8202-14906D71B67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Bis hierhin kommen die Meisten</a:t>
            </a:r>
          </a:p>
          <a:p>
            <a:pPr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5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B9930EC-2B6B-4E16-AA30-91F52A83FAF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5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3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3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1880C82-BA39-40BF-9002-81BFAE7D1CE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3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3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AFB295C-0C70-4776-8D46-12B57F45D58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40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3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F4A460D-F733-4D15-9FF6-0BDAF8CD9F25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41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4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Arial"/>
              </a:rPr>
              <a:t>gnome-schedule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Arial"/>
              </a:rPr>
              <a:t>WantedBy=multi-user.target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solidFill>
                  <a:srgbClr val="000000"/>
                </a:solidFill>
                <a:latin typeface="Arial"/>
              </a:rPr>
              <a:t>notwendig für enable/disable – automatischer Start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441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2DCD721-824F-4E10-9EDE-7CA2799BDC0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4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Ausscahtlen: Muss heruntergefahren werden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SD-Karten: Liste auf eLinux.org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Samba: Berechtigungen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Stromversorgung: Mindestens 2A Steckernetzteil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Zubehör: EXP-Tech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44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B78B999-D215-4D23-AACA-57569E98687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4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solidFill>
                  <a:srgbClr val="FF0000"/>
                </a:solidFill>
                <a:latin typeface="Arial"/>
              </a:rPr>
              <a:t>Advanced Packaging Tool (APT)</a:t>
            </a: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</p:txBody>
      </p:sp>
      <p:sp>
        <p:nvSpPr>
          <p:cNvPr id="44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0DC8D8B-C748-4C20-9338-040776E5D53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Wenige haben es dann bis hierhin geschafft.</a:t>
            </a:r>
          </a:p>
        </p:txBody>
      </p:sp>
      <p:sp>
        <p:nvSpPr>
          <p:cNvPr id="35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7B070C1-96C4-49FF-8622-3F07F101E8C6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6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5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Noobs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SD-Karte mit Raspian und LibreELEC (KODI) 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Raspian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Debian basiertes Linux auf Raspberry Pi angepasst.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Kodi </a:t>
            </a:r>
            <a:r>
              <a:rPr lang="de-DE" sz="1400" b="0" strike="noStrike" spc="-1">
                <a:latin typeface="Arial"/>
              </a:rPr>
              <a:t>ist eine Software zum Abspielen und Verwalten von Videos, Filmen, Musik und Online-Streams wie Spotify. </a:t>
            </a:r>
          </a:p>
        </p:txBody>
      </p:sp>
      <p:sp>
        <p:nvSpPr>
          <p:cNvPr id="35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1635FD8-C873-4961-8A24-F551A866624B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6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560" cy="480996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528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Nach Aufbau die nächsten Folien zeigen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90000"/>
              </a:lnSpc>
              <a:spcBef>
                <a:spcPts val="1001"/>
              </a:spcBef>
            </a:pPr>
            <a:r>
              <a:rPr lang="de-DE" sz="1400" b="0" strike="noStrike" spc="-1">
                <a:solidFill>
                  <a:srgbClr val="000000"/>
                </a:solidFill>
                <a:latin typeface="+mn-lt"/>
                <a:ea typeface="+mn-ea"/>
              </a:rPr>
              <a:t>NET Core 2.1 is supported on Raspberry Pi 2+. 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</a:pPr>
            <a:r>
              <a:rPr lang="de-DE" sz="1400" b="0" strike="noStrike" spc="-1">
                <a:solidFill>
                  <a:srgbClr val="000000"/>
                </a:solidFill>
                <a:latin typeface="+mn-lt"/>
                <a:ea typeface="+mn-ea"/>
              </a:rPr>
              <a:t>It isn’t supported on the Pi Zero or other devices that use an ARMv6 chip. 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</a:pPr>
            <a:r>
              <a:rPr lang="de-DE" sz="1400" b="0" strike="noStrike" spc="-1">
                <a:solidFill>
                  <a:srgbClr val="000000"/>
                </a:solidFill>
                <a:latin typeface="+mn-lt"/>
                <a:ea typeface="+mn-ea"/>
              </a:rPr>
              <a:t>.NET Core requires ARMv7 or ARMv8 chips, like the ARM Cortex-A53. 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63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6EFF6FF-126F-4E7F-B075-B9DFB98A5DC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Jetzt in Betrieb nehmen !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6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A3BBF94-D050-4E46-936D-B9A349464084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Auf dem Raspi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JetBrains Rider</a:t>
            </a: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Benötigt 64bit JVM, auf Raspberry Pi nur 32bit verfügbar</a:t>
            </a:r>
          </a:p>
          <a:p>
            <a:pPr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VSCode</a:t>
            </a: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kein Debugging möglich</a:t>
            </a:r>
          </a:p>
          <a:p>
            <a:pPr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MonoDevelop</a:t>
            </a: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sehr langsam</a:t>
            </a:r>
          </a:p>
        </p:txBody>
      </p:sp>
      <p:sp>
        <p:nvSpPr>
          <p:cNvPr id="36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AAD43B6-2065-4F95-9FD8-DC5777835305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17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4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rafik 4"/>
          <p:cNvPicPr/>
          <p:nvPr/>
        </p:nvPicPr>
        <p:blipFill>
          <a:blip r:embed="rId15"/>
          <a:stretch/>
        </p:blipFill>
        <p:spPr>
          <a:xfrm>
            <a:off x="10357920" y="524268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78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44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aspbian" TargetMode="External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7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revolution.kunbus.de/" TargetMode="External"/><Relationship Id="rId3" Type="http://schemas.openxmlformats.org/officeDocument/2006/relationships/hyperlink" Target="https://www.raspberrypi.org/" TargetMode="External"/><Relationship Id="rId7" Type="http://schemas.openxmlformats.org/officeDocument/2006/relationships/hyperlink" Target="https://www.pixtend.de/" TargetMode="External"/><Relationship Id="rId2" Type="http://schemas.openxmlformats.org/officeDocument/2006/relationships/hyperlink" Target="https://github.com/FrankPfattheicher/RaspiDotnet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exp-tech.de/module/raspberry-pi/" TargetMode="External"/><Relationship Id="rId5" Type="http://schemas.openxmlformats.org/officeDocument/2006/relationships/hyperlink" Target="https://elinux.org/RPi_Hub" TargetMode="External"/><Relationship Id="rId4" Type="http://schemas.openxmlformats.org/officeDocument/2006/relationships/hyperlink" Target="https://sourceforge.net/projects/win32diskimage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icture 2"/>
          <p:cNvPicPr/>
          <p:nvPr/>
        </p:nvPicPr>
        <p:blipFill>
          <a:blip r:embed="rId2"/>
          <a:stretch/>
        </p:blipFill>
        <p:spPr>
          <a:xfrm>
            <a:off x="0" y="598680"/>
            <a:ext cx="11955600" cy="6361920"/>
          </a:xfrm>
          <a:prstGeom prst="rect">
            <a:avLst/>
          </a:prstGeom>
          <a:ln>
            <a:noFill/>
          </a:ln>
        </p:spPr>
      </p:pic>
      <p:pic>
        <p:nvPicPr>
          <p:cNvPr id="201" name="Grafik 6"/>
          <p:cNvPicPr/>
          <p:nvPr/>
        </p:nvPicPr>
        <p:blipFill>
          <a:blip r:embed="rId3"/>
          <a:stretch/>
        </p:blipFill>
        <p:spPr>
          <a:xfrm>
            <a:off x="2339280" y="598680"/>
            <a:ext cx="7147080" cy="357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1" strike="noStrike" spc="-1">
                <a:solidFill>
                  <a:srgbClr val="000000"/>
                </a:solidFill>
                <a:latin typeface="Arial"/>
                <a:ea typeface="DejaVu Sans"/>
              </a:rPr>
              <a:t>Runtime Image</a:t>
            </a: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. Subject to the requirements in Section 3 and restrictions in Section 4, Microsoft hereby grants to you a royalty-free, worldwide, non-exclusive, personal, non-transferable, non-assignable, limited license to install a Runtime Image into an Embedded System and distribute your Embedded System to End Users.</a:t>
            </a:r>
            <a:endParaRPr lang="de-DE" sz="26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6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No Distribution of Software as Stand-alone Product. You must not advertise, provide a separate price for, or otherwise market or distribute the Software, or any part of the Software, as a separate item from an Embedded System.</a:t>
            </a:r>
            <a:endParaRPr lang="de-DE" sz="2600" b="0" strike="noStrike" spc="-1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Warum nicht Windows 10 IoT Core ?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1" strike="noStrike" spc="-1">
                <a:solidFill>
                  <a:srgbClr val="000000"/>
                </a:solidFill>
                <a:latin typeface="Arial"/>
                <a:ea typeface="DejaVu Sans"/>
              </a:rPr>
              <a:t>Versionen</a:t>
            </a:r>
            <a:endParaRPr lang="de-DE" sz="32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Wheezy – Debian 7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Jessie – Debian 8 (September 2015)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	Stretch – Debian 9 (August 2017)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https://en.wikipedia.org/wiki/Raspbian</a:t>
            </a: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600" b="0" strike="noStrike" spc="-1"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Raspbian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rafik 2"/>
          <p:cNvPicPr/>
          <p:nvPr/>
        </p:nvPicPr>
        <p:blipFill>
          <a:blip r:embed="rId3"/>
          <a:stretch/>
        </p:blipFill>
        <p:spPr>
          <a:xfrm>
            <a:off x="4274280" y="1762200"/>
            <a:ext cx="3183120" cy="2232000"/>
          </a:xfrm>
          <a:prstGeom prst="rect">
            <a:avLst/>
          </a:prstGeom>
          <a:ln>
            <a:noFill/>
          </a:ln>
        </p:spPr>
      </p:pic>
      <p:sp>
        <p:nvSpPr>
          <p:cNvPr id="226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Raspberry Pi 1	   Raspberry Pi 2	    Raspberry Pi 3</a:t>
            </a: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  Zero				</a:t>
            </a:r>
            <a:r>
              <a:rPr lang="de-DE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Compute</a:t>
            </a: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Module</a:t>
            </a:r>
            <a:endParaRPr lang="de-DE" sz="3200" b="0" strike="noStrike" spc="-1" dirty="0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Hardware-Varianten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28" name="Grafik 4"/>
          <p:cNvPicPr/>
          <p:nvPr/>
        </p:nvPicPr>
        <p:blipFill>
          <a:blip r:embed="rId4"/>
          <a:stretch/>
        </p:blipFill>
        <p:spPr>
          <a:xfrm>
            <a:off x="8215920" y="1483920"/>
            <a:ext cx="2789280" cy="2789280"/>
          </a:xfrm>
          <a:prstGeom prst="rect">
            <a:avLst/>
          </a:prstGeom>
          <a:ln>
            <a:noFill/>
          </a:ln>
        </p:spPr>
      </p:pic>
      <p:pic>
        <p:nvPicPr>
          <p:cNvPr id="229" name="Grafik 8"/>
          <p:cNvPicPr/>
          <p:nvPr/>
        </p:nvPicPr>
        <p:blipFill>
          <a:blip r:embed="rId5"/>
          <a:stretch/>
        </p:blipFill>
        <p:spPr>
          <a:xfrm>
            <a:off x="992880" y="1562400"/>
            <a:ext cx="2969280" cy="2217240"/>
          </a:xfrm>
          <a:prstGeom prst="rect">
            <a:avLst/>
          </a:prstGeom>
          <a:ln>
            <a:noFill/>
          </a:ln>
        </p:spPr>
      </p:pic>
      <p:pic>
        <p:nvPicPr>
          <p:cNvPr id="230" name="Grafik 12"/>
          <p:cNvPicPr/>
          <p:nvPr/>
        </p:nvPicPr>
        <p:blipFill>
          <a:blip r:embed="rId6"/>
          <a:stretch/>
        </p:blipFill>
        <p:spPr>
          <a:xfrm>
            <a:off x="2100960" y="5117400"/>
            <a:ext cx="2026080" cy="984600"/>
          </a:xfrm>
          <a:prstGeom prst="rect">
            <a:avLst/>
          </a:prstGeom>
          <a:ln>
            <a:noFill/>
          </a:ln>
        </p:spPr>
      </p:pic>
      <p:pic>
        <p:nvPicPr>
          <p:cNvPr id="231" name="Grafik 14"/>
          <p:cNvPicPr/>
          <p:nvPr/>
        </p:nvPicPr>
        <p:blipFill>
          <a:blip r:embed="rId7"/>
          <a:stretch/>
        </p:blipFill>
        <p:spPr>
          <a:xfrm>
            <a:off x="7117560" y="4835520"/>
            <a:ext cx="2779200" cy="1555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 einsetzen, Stromversorgung anstecken / einschalten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Resized root filesystem. Rebooting in 5 seconds…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Vier Himbeeren :-)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Welcome to the Raspberry Pi Desktop – Setup Assistent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Land, Sprache, Tastatur und Zeitzone einstellen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Neues Passwort vergeben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Netzwerk verbinden (optional)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Updates und gewählte Sprache installieren (dauert etwas…)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Fertig. Neustart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Erster Start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Grundlegende Einstellungen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Und jetzt?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36" name="Grafik 2"/>
          <p:cNvPicPr/>
          <p:nvPr/>
        </p:nvPicPr>
        <p:blipFill>
          <a:blip r:embed="rId2"/>
          <a:stretch/>
        </p:blipFill>
        <p:spPr>
          <a:xfrm>
            <a:off x="4110840" y="2511360"/>
            <a:ext cx="7285320" cy="471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Externer Zugriff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SSH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Secure Shell – Remotezugriff auf Kommandozeile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VNC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Remotezugriff auf GUI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Geräteinterne Kommunikation zwischen Schaltungsteilen 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SPI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Serial Peripheral Interface 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I2C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Inter-Integrated Circuit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Eindraht-Bus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(OneWire)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Schnittstellen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39" name="Grafik 3"/>
          <p:cNvPicPr/>
          <p:nvPr/>
        </p:nvPicPr>
        <p:blipFill>
          <a:blip r:embed="rId2"/>
          <a:stretch/>
        </p:blipFill>
        <p:spPr>
          <a:xfrm>
            <a:off x="7142040" y="4471560"/>
            <a:ext cx="4254120" cy="2750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1" name="TextShape 2"/>
          <p:cNvSpPr txBox="1"/>
          <p:nvPr/>
        </p:nvSpPr>
        <p:spPr>
          <a:xfrm>
            <a:off x="599760" y="301320"/>
            <a:ext cx="10797840" cy="585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Der Raspberry Pi ist jetzt grundsätzlich bereit</a:t>
            </a:r>
            <a:endParaRPr lang="de-DE" sz="36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6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Jetzt kommt die Enwicklungsumgebung</a:t>
            </a:r>
            <a:endParaRPr lang="de-DE" sz="3600" b="0" strike="noStrike" spc="-1">
              <a:latin typeface="Arial"/>
            </a:endParaRPr>
          </a:p>
        </p:txBody>
      </p:sp>
      <p:sp>
        <p:nvSpPr>
          <p:cNvPr id="242" name="TextShape 3"/>
          <p:cNvSpPr txBox="1"/>
          <p:nvPr/>
        </p:nvSpPr>
        <p:spPr>
          <a:xfrm>
            <a:off x="1713600" y="301680"/>
            <a:ext cx="90842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Pi-Complete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1539000" y="1828800"/>
            <a:ext cx="894996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Windows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VisualStudio 2017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JetBrains Rider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JetBrains Rider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Raspberry Pi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Mono Develop (nur Mono = Full Framework V4.5)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Entwicklungsumgebung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Mono 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Kompatibel zu Full Framework &lt;= V4.5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Über MonoDevelop direkt auf dem Pi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Full Framework ist</a:t>
            </a: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 *deprecated*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Core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Identisch mit Windows-Version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Keine GUI Unterstützung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Full Framework vs. Mono vs. Core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File – New – Project – Visual C# / -NET Core – Console App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Läuft – was muss jetzt getan werden?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2017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48640" y="301320"/>
            <a:ext cx="10797120" cy="445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Using </a:t>
            </a:r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.NET</a:t>
            </a:r>
            <a:br/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with the</a:t>
            </a:r>
            <a:br/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Raspberry Pi</a:t>
            </a:r>
            <a:endParaRPr lang="de-DE" sz="8000" b="0" strike="noStrike" spc="-1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552960" y="5216400"/>
            <a:ext cx="10788480" cy="154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3600" b="1" strike="noStrike" spc="-1">
                <a:solidFill>
                  <a:srgbClr val="DBF5F9"/>
                </a:solidFill>
                <a:latin typeface="Source Sans Pro"/>
                <a:ea typeface="DejaVu Sans"/>
              </a:rPr>
              <a:t>.NET User Group Karlsruhe 2018</a:t>
            </a:r>
            <a:endParaRPr lang="de-DE" sz="3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3600" b="1" strike="noStrike" spc="-1">
                <a:solidFill>
                  <a:srgbClr val="DBF5F9"/>
                </a:solidFill>
                <a:latin typeface="Source Sans Pro"/>
                <a:ea typeface="DejaVu Sans"/>
              </a:rPr>
              <a:t>Frank Pfattheicher</a:t>
            </a:r>
            <a:endParaRPr lang="de-DE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Anpassung der Zielplattform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Edit csproj – RuntimeIdentifiers hinzufügen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PropertyGroup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OutputType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Exe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OutputType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TargetFramework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netcoreapp2.1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TargetFramework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RuntimeIdentifiers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linux-arm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RuntimeIdentifiers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PropertyGroup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2017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Anwendung packen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dotnet publish –c Release -r linux-arm --self-contained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-c Release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Gibt die Build-Konfiguration an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-r linux-arm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Zielplattform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--self-contained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Das Framework wird lokal hinzugefügt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Keine Installation notwendig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Publish…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VNC Dateiübertragung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Zielordner auf dem Raspberry Pi einstellen !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Programm als ausführbar markieren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</a:t>
            </a:r>
            <a:r>
              <a:rPr lang="de-DE" sz="2800" b="0" strike="noStrike" spc="-1">
                <a:solidFill>
                  <a:srgbClr val="376092"/>
                </a:solidFill>
                <a:latin typeface="Consolas"/>
                <a:ea typeface="DejaVu Sans"/>
              </a:rPr>
              <a:t>chmod +x </a:t>
            </a:r>
            <a:r>
              <a:rPr lang="de-DE" sz="2800" b="0" i="1" strike="noStrike" spc="-1">
                <a:solidFill>
                  <a:srgbClr val="376092"/>
                </a:solidFill>
                <a:latin typeface="Consolas"/>
                <a:ea typeface="DejaVu Sans"/>
              </a:rPr>
              <a:t>Programm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Alternativen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Ordner auf dem Pi freigeben (Samba muss installiert werden)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Ordner auf dem PC freigeben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„Deployment“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Projekt-Ordner  anlegen – in VSCode öffnen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Ansicht - Integriertes Terminal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Im Terminalfenster: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de-DE" sz="2800" b="0" strike="noStrike" spc="-1">
                <a:solidFill>
                  <a:srgbClr val="376092"/>
                </a:solidFill>
                <a:latin typeface="Consolas"/>
                <a:ea typeface="DejaVu Sans"/>
              </a:rPr>
              <a:t>dotnet new console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 - Läuft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Code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New Solution - .NET Core – Console Application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 - Läuft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Rider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23900" b="1" strike="noStrike" spc="-1">
                <a:solidFill>
                  <a:srgbClr val="000000"/>
                </a:solidFill>
                <a:latin typeface="Arial"/>
                <a:ea typeface="DejaVu Sans"/>
              </a:rPr>
              <a:t>Pause</a:t>
            </a:r>
            <a:endParaRPr lang="de-DE" sz="23900" b="0" strike="noStrike" spc="-1">
              <a:latin typeface="Arial"/>
            </a:endParaRPr>
          </a:p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8800" b="1" strike="noStrike" spc="-1">
                <a:solidFill>
                  <a:srgbClr val="000000"/>
                </a:solidFill>
                <a:latin typeface="Arial"/>
                <a:ea typeface="DejaVu Sans"/>
              </a:rPr>
              <a:t>Noch Fragen?</a:t>
            </a:r>
            <a:endParaRPr lang="de-DE" sz="8800" b="0" strike="noStrike" spc="-1"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Essen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61" name="CustomShape 3"/>
          <p:cNvSpPr/>
          <p:nvPr/>
        </p:nvSpPr>
        <p:spPr>
          <a:xfrm flipH="1">
            <a:off x="7588800" y="541080"/>
            <a:ext cx="3733560" cy="1539360"/>
          </a:xfrm>
          <a:prstGeom prst="wedgeEllipseCallout">
            <a:avLst>
              <a:gd name="adj1" fmla="val -67160"/>
              <a:gd name="adj2" fmla="val 91207"/>
            </a:avLst>
          </a:prstGeom>
          <a:ln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3200" b="0" strike="noStrike" spc="-1">
                <a:solidFill>
                  <a:srgbClr val="FFFFFF"/>
                </a:solidFill>
                <a:latin typeface="Arial"/>
                <a:ea typeface="DejaVu Sans"/>
              </a:rPr>
              <a:t>Hacksteak ?</a:t>
            </a: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Starten – Läuft …</a:t>
            </a:r>
            <a:endParaRPr lang="de-DE" sz="4000" b="0" strike="noStrike" spc="-1"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Euphorie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… doch nicht </a:t>
            </a:r>
            <a:r>
              <a:rPr lang="de-DE" sz="4000" b="1" strike="noStrike" spc="-1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4000" b="0" strike="noStrike" spc="-1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Voraussetzungen auf dem Raspberry Pi</a:t>
            </a: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SSH aktivieren</a:t>
            </a:r>
            <a:endParaRPr lang="de-DE" sz="2800" b="0" strike="noStrike" spc="-1">
              <a:latin typeface="Arial"/>
            </a:endParaRPr>
          </a:p>
          <a:p>
            <a:pPr marL="1023120">
              <a:lnSpc>
                <a:spcPct val="100000"/>
              </a:lnSpc>
              <a:spcBef>
                <a:spcPts val="1417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raspi-config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4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Debugger für linux-arm installiert (VsCode)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curl -sSL https://aka.ms/getvsdbgsh | </a:t>
            </a:r>
            <a:br/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		bash /dev/stdin -r linux-arm -v latest -l ~/vsdbg</a:t>
            </a:r>
            <a:endParaRPr lang="de-DE" sz="24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2400" b="0" strike="noStrike" spc="-1">
              <a:latin typeface="Aria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0000" lnSpcReduction="2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Voraussetzungen auf dem Entwicklungsrechner</a:t>
            </a: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2017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Nichts weiter </a:t>
            </a:r>
            <a:r>
              <a:rPr lang="de-DE" sz="28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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VsCode 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Windows: PuTTY installieren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Linux: SSH-Key eintragen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Neue Konfiguration in launch.json erstellen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Debugger muss auf dem Raspberry Pi installiert sein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Rider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Geht NICHT </a:t>
            </a:r>
            <a:r>
              <a:rPr lang="de-DE" sz="28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2800" b="0" strike="noStrike" spc="-1">
              <a:latin typeface="Arial"/>
            </a:endParaRPr>
          </a:p>
          <a:p>
            <a:pPr marL="10231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 (RIDER-738 Add support for remote debugging)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Ich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822960" y="2274480"/>
            <a:ext cx="10605600" cy="4947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Frank Pfattheicher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Freier Softwareentwickler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Automatisierungstechnik, Azure, Embedded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.NET UserGroup Karlsruhe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mail fpf@dotnet-ka.de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mobil 0172-7207196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twitter  @fpf_baden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Skype  fpf@itbaden.de</a:t>
            </a:r>
            <a:endParaRPr lang="de-DE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 - VsCode Konfiguration in launch.json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"name": ".NET Core Remote 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"type": "coreclr",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"request": "attach",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"processId": "${command:pickRemoteProcess}",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"pipeTransport": 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"pipeCwd": "${workspaceFolder}",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"pipeProgram": "/usr/bin/ssh",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"pipeArgs": [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   </a:t>
            </a:r>
            <a:r>
              <a:rPr lang="de-DE" sz="2800" b="0" strike="noStrike" spc="-1">
                <a:solidFill>
                  <a:srgbClr val="376092"/>
                </a:solidFill>
                <a:latin typeface="Consolas"/>
                <a:ea typeface="DejaVu Sans"/>
              </a:rPr>
              <a:t>pi@&lt;IpAddr&gt;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],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"debuggerPath": "~/vsdbg/vsdbg"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}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},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599040" y="1828800"/>
            <a:ext cx="10829520" cy="562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00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 – SSH Credentials anlegen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$ ssh-keygen -t rsa -b 2048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Generating public/private rsa key pair.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file in which to save the key (/home/username/.ssh/id_rsa):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passphrase (empty for no passphrase):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same passphrase again: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Your identification has been saved in /home/username/.ssh/id_rsa.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Your public key has been saved in /home/username/.ssh/id_rsa.pub.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Copy your keys to the target server: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$ ssh-copy-id </a:t>
            </a:r>
            <a:r>
              <a:rPr lang="de-DE" sz="2800" b="1" strike="noStrike" spc="-1">
                <a:solidFill>
                  <a:srgbClr val="376092"/>
                </a:solidFill>
                <a:latin typeface="Consolas"/>
                <a:ea typeface="DejaVu Sans"/>
              </a:rPr>
              <a:t>pi@&lt;RaspPiAddress&gt;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id@server's password: </a:t>
            </a:r>
            <a:r>
              <a:rPr lang="de-DE" sz="2800" b="0" strike="noStrike" spc="-1">
                <a:solidFill>
                  <a:srgbClr val="7030A0"/>
                </a:solidFill>
                <a:latin typeface="Consolas"/>
                <a:ea typeface="DejaVu Sans"/>
              </a:rPr>
              <a:t>raspberry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599040" y="1828800"/>
            <a:ext cx="10829520" cy="573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Windows - VsCode Konfiguration in launch.json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"name": ".NET Core Remote 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"type": "coreclr",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"request": "attach",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"processId": "${command:pickRemoteProcess}",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"pipeTransport": 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"pipeCwd": "${workspaceFolder}",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"pipeProgram": </a:t>
            </a:r>
            <a:r>
              <a:rPr lang="de-DE" sz="2800" b="1" strike="noStrike" spc="-1">
                <a:solidFill>
                  <a:srgbClr val="7030A0"/>
                </a:solidFill>
                <a:latin typeface="Consolas"/>
                <a:ea typeface="DejaVu Sans"/>
              </a:rPr>
              <a:t>"c:\\Program Files\\PuTTY\\plink.exe"</a:t>
            </a: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"pipeArgs": [</a:t>
            </a:r>
            <a:br/>
            <a:r>
              <a:rPr lang="de-DE" sz="2800" b="1" strike="noStrike" spc="-1">
                <a:solidFill>
                  <a:srgbClr val="7030A0"/>
                </a:solidFill>
                <a:latin typeface="Consolas"/>
                <a:ea typeface="DejaVu Sans"/>
              </a:rPr>
              <a:t>		   "-pw", "raspberry",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   pi@&lt;IpAddr&gt;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],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"debuggerPath": "~/vsdbg/vsdbg„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}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},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599040" y="1828800"/>
            <a:ext cx="10829520" cy="573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4800" b="1" strike="noStrike" spc="-1">
                <a:solidFill>
                  <a:srgbClr val="000000"/>
                </a:solidFill>
                <a:latin typeface="Arial"/>
                <a:ea typeface="DejaVu Sans"/>
              </a:rPr>
              <a:t>Das WIE ist jetzt geklärt.</a:t>
            </a:r>
            <a:endParaRPr lang="de-DE" sz="4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4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4800" b="1" strike="noStrike" spc="-1">
                <a:solidFill>
                  <a:srgbClr val="000000"/>
                </a:solidFill>
                <a:latin typeface="Arial"/>
                <a:ea typeface="DejaVu Sans"/>
              </a:rPr>
              <a:t>Jetzt kommt das WAS !</a:t>
            </a:r>
            <a:endParaRPr lang="de-DE" sz="4800" b="0" strike="noStrike" spc="-1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Ready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Projektideen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0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Hardware und das mit dem Löten 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Oder Minimalinvasiv über 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Hardware aber bitte ohne Löten 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GrovePi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Oder ganz ohne zusätzliche Hardware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Infotafel (Kiosk-Display)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</p:txBody>
      </p:sp>
      <p:pic>
        <p:nvPicPr>
          <p:cNvPr id="281" name="Grafik 1"/>
          <p:cNvPicPr/>
          <p:nvPr/>
        </p:nvPicPr>
        <p:blipFill>
          <a:blip r:embed="rId2"/>
          <a:stretch/>
        </p:blipFill>
        <p:spPr>
          <a:xfrm>
            <a:off x="7551364" y="3813840"/>
            <a:ext cx="3929760" cy="2210400"/>
          </a:xfrm>
          <a:prstGeom prst="rect">
            <a:avLst/>
          </a:prstGeom>
          <a:ln>
            <a:noFill/>
          </a:ln>
        </p:spPr>
      </p:pic>
      <p:pic>
        <p:nvPicPr>
          <p:cNvPr id="282" name="Grafik 4"/>
          <p:cNvPicPr/>
          <p:nvPr/>
        </p:nvPicPr>
        <p:blipFill>
          <a:blip r:embed="rId3"/>
          <a:stretch/>
        </p:blipFill>
        <p:spPr>
          <a:xfrm>
            <a:off x="7978251" y="1572480"/>
            <a:ext cx="2913120" cy="1984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Anschluss finden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85" name="Grafik 9"/>
          <p:cNvPicPr/>
          <p:nvPr/>
        </p:nvPicPr>
        <p:blipFill>
          <a:blip r:embed="rId3"/>
          <a:stretch/>
        </p:blipFill>
        <p:spPr>
          <a:xfrm>
            <a:off x="1085400" y="1563840"/>
            <a:ext cx="9856800" cy="5878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1750320" y="301680"/>
            <a:ext cx="1024740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GPIO – Was ist denn das ?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88" name="Grafik 1"/>
          <p:cNvPicPr/>
          <p:nvPr/>
        </p:nvPicPr>
        <p:blipFill>
          <a:blip r:embed="rId3"/>
          <a:stretch/>
        </p:blipFill>
        <p:spPr>
          <a:xfrm>
            <a:off x="0" y="2178720"/>
            <a:ext cx="12017160" cy="4561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 und Spannung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1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Warum 5 Volt und 3,3 Volt?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5 Volt 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Stromversorgung über USB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3,3 Volt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Stromverbrauch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Geschwindigkeit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Lösung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Pegelwandler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Relais-Boards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Bits und Bytes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IsSet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Set(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graphicFrame>
        <p:nvGraphicFramePr>
          <p:cNvPr id="295" name="Table 4"/>
          <p:cNvGraphicFramePr/>
          <p:nvPr/>
        </p:nvGraphicFramePr>
        <p:xfrm>
          <a:off x="614376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7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96" name="Table 5"/>
          <p:cNvGraphicFramePr/>
          <p:nvPr/>
        </p:nvGraphicFramePr>
        <p:xfrm>
          <a:off x="75132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8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97" name="CustomShape 6"/>
          <p:cNvSpPr/>
          <p:nvPr/>
        </p:nvSpPr>
        <p:spPr>
          <a:xfrm flipV="1">
            <a:off x="8674920" y="2077200"/>
            <a:ext cx="2530800" cy="10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7"/>
          <p:cNvSpPr/>
          <p:nvPr/>
        </p:nvSpPr>
        <p:spPr>
          <a:xfrm>
            <a:off x="9527400" y="1756800"/>
            <a:ext cx="825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Nibble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299" name="CustomShape 8"/>
          <p:cNvSpPr/>
          <p:nvPr/>
        </p:nvSpPr>
        <p:spPr>
          <a:xfrm flipV="1">
            <a:off x="6143760" y="2308320"/>
            <a:ext cx="5062320" cy="3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9"/>
          <p:cNvSpPr/>
          <p:nvPr/>
        </p:nvSpPr>
        <p:spPr>
          <a:xfrm>
            <a:off x="6993720" y="1939680"/>
            <a:ext cx="638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Byte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01" name="CustomShape 10"/>
          <p:cNvSpPr/>
          <p:nvPr/>
        </p:nvSpPr>
        <p:spPr>
          <a:xfrm flipV="1">
            <a:off x="751320" y="2511360"/>
            <a:ext cx="10454400" cy="43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CustomShape 11"/>
          <p:cNvSpPr/>
          <p:nvPr/>
        </p:nvSpPr>
        <p:spPr>
          <a:xfrm>
            <a:off x="1387800" y="2120040"/>
            <a:ext cx="37803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Word (ushort)</a:t>
            </a: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Bits und Bytes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IsSet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return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&amp;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 != 0;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Set(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return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    ?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|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    :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&amp; ~(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));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  <p:sp>
        <p:nvSpPr>
          <p:cNvPr id="305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graphicFrame>
        <p:nvGraphicFramePr>
          <p:cNvPr id="306" name="Table 4"/>
          <p:cNvGraphicFramePr/>
          <p:nvPr/>
        </p:nvGraphicFramePr>
        <p:xfrm>
          <a:off x="614376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7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07" name="Table 5"/>
          <p:cNvGraphicFramePr/>
          <p:nvPr/>
        </p:nvGraphicFramePr>
        <p:xfrm>
          <a:off x="75132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8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08" name="CustomShape 6"/>
          <p:cNvSpPr/>
          <p:nvPr/>
        </p:nvSpPr>
        <p:spPr>
          <a:xfrm flipV="1">
            <a:off x="8674920" y="2077200"/>
            <a:ext cx="2530800" cy="10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7"/>
          <p:cNvSpPr/>
          <p:nvPr/>
        </p:nvSpPr>
        <p:spPr>
          <a:xfrm>
            <a:off x="9527400" y="1756800"/>
            <a:ext cx="825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Nibble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10" name="CustomShape 8"/>
          <p:cNvSpPr/>
          <p:nvPr/>
        </p:nvSpPr>
        <p:spPr>
          <a:xfrm flipV="1">
            <a:off x="6143760" y="2308320"/>
            <a:ext cx="5062320" cy="3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1" name="CustomShape 9"/>
          <p:cNvSpPr/>
          <p:nvPr/>
        </p:nvSpPr>
        <p:spPr>
          <a:xfrm>
            <a:off x="6993720" y="1939680"/>
            <a:ext cx="638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Byte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12" name="CustomShape 10"/>
          <p:cNvSpPr/>
          <p:nvPr/>
        </p:nvSpPr>
        <p:spPr>
          <a:xfrm flipV="1">
            <a:off x="751320" y="2511360"/>
            <a:ext cx="10454400" cy="43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3" name="CustomShape 11"/>
          <p:cNvSpPr/>
          <p:nvPr/>
        </p:nvSpPr>
        <p:spPr>
          <a:xfrm>
            <a:off x="1387800" y="2120040"/>
            <a:ext cx="37803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Word (ushort)</a:t>
            </a: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Bestellt – Da </a:t>
            </a:r>
            <a:r>
              <a:rPr lang="de-DE" sz="44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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07" name="Picture 2"/>
          <p:cNvPicPr/>
          <p:nvPr/>
        </p:nvPicPr>
        <p:blipFill>
          <a:blip r:embed="rId3"/>
          <a:stretch/>
        </p:blipFill>
        <p:spPr>
          <a:xfrm>
            <a:off x="1456200" y="1920240"/>
            <a:ext cx="9084240" cy="5190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Interop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99040" y="1828800"/>
            <a:ext cx="1139904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Wie unter Windows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open(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string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mode </a:t>
            </a:r>
            <a:r>
              <a:rPr lang="de-DE" sz="1800" b="0" strike="noStrike" spc="-1">
                <a:solidFill>
                  <a:srgbClr val="008000"/>
                </a:solidFill>
                <a:latin typeface="Consolas"/>
                <a:ea typeface="DejaVu Sans"/>
              </a:rPr>
              <a:t>/*, int permissions */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close(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 SetLastError =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true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read(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file, 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	        [MarshalAs(UnmanagedType.LPArray)]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byte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[] addr,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count);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"libwiringPi.so"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 EntryPoint = 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"pinMode"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 </a:t>
            </a:r>
            <a:r>
              <a:rPr lang="de-DE" sz="1800" b="0" strike="noStrike" spc="-1">
                <a:solidFill>
                  <a:srgbClr val="008000"/>
                </a:solidFill>
                <a:latin typeface="Consolas"/>
                <a:ea typeface="DejaVu Sans"/>
              </a:rPr>
              <a:t>//Uses Gpio pin numbers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void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PinMode(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pin,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mode);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sp>
        <p:nvSpPr>
          <p:cNvPr id="316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IoT Hello World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CustomShape 2"/>
          <p:cNvSpPr/>
          <p:nvPr/>
        </p:nvSpPr>
        <p:spPr>
          <a:xfrm>
            <a:off x="599040" y="1828800"/>
            <a:ext cx="1139904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9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pic>
        <p:nvPicPr>
          <p:cNvPr id="320" name="Grafik 7"/>
          <p:cNvPicPr/>
          <p:nvPr/>
        </p:nvPicPr>
        <p:blipFill>
          <a:blip r:embed="rId3"/>
          <a:srcRect l="43194"/>
          <a:stretch/>
        </p:blipFill>
        <p:spPr>
          <a:xfrm>
            <a:off x="599040" y="2138040"/>
            <a:ext cx="4443840" cy="4665240"/>
          </a:xfrm>
          <a:prstGeom prst="rect">
            <a:avLst/>
          </a:prstGeom>
          <a:ln>
            <a:noFill/>
          </a:ln>
        </p:spPr>
      </p:pic>
      <p:pic>
        <p:nvPicPr>
          <p:cNvPr id="321" name="Grafik 10"/>
          <p:cNvPicPr/>
          <p:nvPr/>
        </p:nvPicPr>
        <p:blipFill>
          <a:blip r:embed="rId4"/>
          <a:srcRect l="35922" t="1239" r="40261" b="63244"/>
          <a:stretch/>
        </p:blipFill>
        <p:spPr>
          <a:xfrm rot="5598600">
            <a:off x="9260640" y="2476440"/>
            <a:ext cx="1057680" cy="1577520"/>
          </a:xfrm>
          <a:prstGeom prst="rect">
            <a:avLst/>
          </a:prstGeom>
          <a:ln>
            <a:noFill/>
          </a:ln>
        </p:spPr>
      </p:pic>
      <p:sp>
        <p:nvSpPr>
          <p:cNvPr id="322" name="Line 4"/>
          <p:cNvSpPr/>
          <p:nvPr/>
        </p:nvSpPr>
        <p:spPr>
          <a:xfrm>
            <a:off x="4038480" y="3398400"/>
            <a:ext cx="5014080" cy="360"/>
          </a:xfrm>
          <a:prstGeom prst="line">
            <a:avLst/>
          </a:prstGeom>
          <a:ln w="57240">
            <a:solidFill>
              <a:schemeClr val="tx1">
                <a:lumMod val="95000"/>
                <a:lumOff val="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23" name="Grafik 9"/>
          <p:cNvPicPr/>
          <p:nvPr/>
        </p:nvPicPr>
        <p:blipFill>
          <a:blip r:embed="rId5"/>
          <a:srcRect l="42215" t="40534" r="38864" b="38283"/>
          <a:stretch/>
        </p:blipFill>
        <p:spPr>
          <a:xfrm rot="936600">
            <a:off x="6244560" y="2977920"/>
            <a:ext cx="1115280" cy="936360"/>
          </a:xfrm>
          <a:prstGeom prst="rect">
            <a:avLst/>
          </a:prstGeom>
          <a:ln>
            <a:noFill/>
          </a:ln>
        </p:spPr>
      </p:pic>
      <p:sp>
        <p:nvSpPr>
          <p:cNvPr id="324" name="Line 5"/>
          <p:cNvSpPr/>
          <p:nvPr/>
        </p:nvSpPr>
        <p:spPr>
          <a:xfrm>
            <a:off x="4038480" y="3139200"/>
            <a:ext cx="4991040" cy="360"/>
          </a:xfrm>
          <a:prstGeom prst="line">
            <a:avLst/>
          </a:prstGeom>
          <a:ln w="57240">
            <a:solidFill>
              <a:schemeClr val="tx1">
                <a:lumMod val="95000"/>
                <a:lumOff val="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Autostart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CustomShape 2"/>
          <p:cNvSpPr/>
          <p:nvPr/>
        </p:nvSpPr>
        <p:spPr>
          <a:xfrm>
            <a:off x="599040" y="18540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Autostart	</a:t>
            </a:r>
            <a:r>
              <a:rPr lang="de-DE" sz="4000" b="1" strike="noStrike" spc="-1">
                <a:solidFill>
                  <a:srgbClr val="808080"/>
                </a:solidFill>
                <a:latin typeface="Arial"/>
                <a:ea typeface="DejaVu Sans"/>
              </a:rPr>
              <a:t>(Windows shell:startup)</a:t>
            </a:r>
            <a:endParaRPr lang="de-DE" sz="40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crontab –e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@reboot /usr/pi/name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Daemon	</a:t>
            </a:r>
            <a:r>
              <a:rPr lang="de-DE" sz="4000" b="1" strike="noStrike" spc="-1">
                <a:solidFill>
                  <a:srgbClr val="808080"/>
                </a:solidFill>
                <a:latin typeface="Arial"/>
                <a:ea typeface="DejaVu Sans"/>
              </a:rPr>
              <a:t>(Windows Service)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Servicebeschreibung erstellen: </a:t>
            </a:r>
            <a:r>
              <a:rPr lang="de-DE" sz="2800" b="1" strike="noStrike" spc="-1">
                <a:solidFill>
                  <a:srgbClr val="376092"/>
                </a:solidFill>
                <a:latin typeface="Arial"/>
                <a:ea typeface="DejaVu Sans"/>
              </a:rPr>
              <a:t>/lib/systemd/system/</a:t>
            </a:r>
            <a:r>
              <a:rPr lang="de-DE" sz="2800" b="1" i="1" strike="noStrike" spc="-1">
                <a:solidFill>
                  <a:srgbClr val="376092"/>
                </a:solidFill>
                <a:latin typeface="Arial"/>
                <a:ea typeface="DejaVu Sans"/>
              </a:rPr>
              <a:t>name</a:t>
            </a:r>
            <a:r>
              <a:rPr lang="de-DE" sz="2800" b="1" strike="noStrike" spc="-1">
                <a:solidFill>
                  <a:srgbClr val="376092"/>
                </a:solidFill>
                <a:latin typeface="Arial"/>
                <a:ea typeface="DejaVu Sans"/>
              </a:rPr>
              <a:t>.service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[Service]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Type=simple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ExecStart=/usr/pi/</a:t>
            </a:r>
            <a:r>
              <a:rPr lang="de-DE" sz="2400" b="1" i="1" strike="noStrike" spc="-1">
                <a:solidFill>
                  <a:srgbClr val="000000"/>
                </a:solidFill>
                <a:latin typeface="Consolas"/>
                <a:ea typeface="DejaVu Sans"/>
              </a:rPr>
              <a:t>name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[Install]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WantedBy=multi-user.target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systemctl start </a:t>
            </a:r>
            <a:r>
              <a:rPr lang="de-DE" sz="2400" b="1" i="1" strike="noStrike" spc="-1">
                <a:solidFill>
                  <a:srgbClr val="376092"/>
                </a:solidFill>
                <a:latin typeface="Consolas"/>
                <a:ea typeface="DejaVu Sans"/>
              </a:rPr>
              <a:t>name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327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Tipps und Hinweise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599040" y="18540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Ausschalten </a:t>
            </a:r>
            <a:r>
              <a:rPr lang="de-DE" sz="4000" b="1" strike="noStrike" spc="-1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SD-Karten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Dateifreigabe (Samba)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Stromversorgung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Zubehör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2531880" y="3287160"/>
            <a:ext cx="6461280" cy="215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13800" b="1" strike="noStrike" spc="-1">
                <a:solidFill>
                  <a:srgbClr val="000000"/>
                </a:solidFill>
                <a:latin typeface="Arial"/>
                <a:ea typeface="DejaVu Sans"/>
              </a:rPr>
              <a:t>Fragen</a:t>
            </a:r>
            <a:endParaRPr lang="de-DE" sz="13800" b="0" strike="noStrike" spc="-1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Danke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456120" y="202176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PInvoke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4" name="CustomShape 4"/>
          <p:cNvSpPr/>
          <p:nvPr/>
        </p:nvSpPr>
        <p:spPr>
          <a:xfrm>
            <a:off x="8774640" y="591840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5000"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3v3 vs. 5V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5" name="CustomShape 5"/>
          <p:cNvSpPr/>
          <p:nvPr/>
        </p:nvSpPr>
        <p:spPr>
          <a:xfrm>
            <a:off x="456120" y="5653440"/>
            <a:ext cx="246996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--self-contained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6" name="CustomShape 6"/>
          <p:cNvSpPr/>
          <p:nvPr/>
        </p:nvSpPr>
        <p:spPr>
          <a:xfrm>
            <a:off x="4692960" y="3210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Docker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7" name="CustomShape 7"/>
          <p:cNvSpPr/>
          <p:nvPr/>
        </p:nvSpPr>
        <p:spPr>
          <a:xfrm>
            <a:off x="3850200" y="5271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Mono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8" name="CustomShape 8"/>
          <p:cNvSpPr/>
          <p:nvPr/>
        </p:nvSpPr>
        <p:spPr>
          <a:xfrm>
            <a:off x="8774640" y="3563640"/>
            <a:ext cx="1456920" cy="44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PWM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9" name="CustomShape 9"/>
          <p:cNvSpPr/>
          <p:nvPr/>
        </p:nvSpPr>
        <p:spPr>
          <a:xfrm>
            <a:off x="7092000" y="2419560"/>
            <a:ext cx="1456920" cy="44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armhf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40" name="CustomShape 10"/>
          <p:cNvSpPr/>
          <p:nvPr/>
        </p:nvSpPr>
        <p:spPr>
          <a:xfrm>
            <a:off x="2155320" y="26953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apt-get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41" name="CustomShape 11"/>
          <p:cNvSpPr/>
          <p:nvPr/>
        </p:nvSpPr>
        <p:spPr>
          <a:xfrm>
            <a:off x="4480920" y="1914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sudo</a:t>
            </a: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599040" y="301320"/>
            <a:ext cx="10797120" cy="58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Links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599040" y="883800"/>
            <a:ext cx="10829520" cy="633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Folien / Skripte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https://github.com/FrankPfattheicher/RaspiDotnet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Raspberry Pi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https://www.raspberrypi.org/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Win32DiskImager			 					 	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https://sourceforge.net/projects/win32diskimager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elinux.org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5"/>
              </a:rPr>
              <a:t>https://elinux.org/RPi_Hub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EXP TECH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6"/>
              </a:rPr>
              <a:t>https://www.exp-tech.de/module/raspberry-pi/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PiXtend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7"/>
              </a:rPr>
              <a:t>https://www.pixtend.de/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Revolution Pi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8"/>
              </a:rPr>
              <a:t>https://revolution.kunbus.de/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2"/>
          <p:cNvPicPr/>
          <p:nvPr/>
        </p:nvPicPr>
        <p:blipFill>
          <a:blip r:embed="rId3"/>
          <a:stretch/>
        </p:blipFill>
        <p:spPr>
          <a:xfrm>
            <a:off x="2525040" y="1940040"/>
            <a:ext cx="6946920" cy="5130360"/>
          </a:xfrm>
          <a:prstGeom prst="rect">
            <a:avLst/>
          </a:prstGeom>
          <a:ln>
            <a:noFill/>
          </a:ln>
        </p:spPr>
      </p:pic>
      <p:sp>
        <p:nvSpPr>
          <p:cNvPr id="209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Jetzt kann ich loslegen… 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…aber habe „gerade“ keine Zeit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11" name="Grafik 3"/>
          <p:cNvPicPr/>
          <p:nvPr/>
        </p:nvPicPr>
        <p:blipFill>
          <a:blip r:embed="rId3"/>
          <a:stretch/>
        </p:blipFill>
        <p:spPr>
          <a:xfrm>
            <a:off x="2410200" y="1832040"/>
            <a:ext cx="7176600" cy="5382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Was brauche ich noch?</a:t>
            </a:r>
            <a:endParaRPr lang="de-DE" sz="28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(Raspberry Pi)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SD-Karte, Netzteil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HDMI-Kabel, Monitor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Tastatur, Maus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Optional USB-Hub</a:t>
            </a:r>
            <a:endParaRPr lang="de-DE" sz="24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(Entwicklungssystem)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Windows- oder Linux-PC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SD-Kartenleser</a:t>
            </a:r>
            <a:endParaRPr lang="de-DE" sz="24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Software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Win32 DiskImager (Windows)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Image für SD-Karte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Enwicklungsumgebung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Keine Ausreden – los geht‘s !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Was nehme ich?</a:t>
            </a:r>
            <a:endParaRPr lang="de-DE" sz="4400" b="0" strike="noStrike" spc="-1">
              <a:latin typeface="Arial"/>
            </a:endParaRPr>
          </a:p>
        </p:txBody>
      </p:sp>
      <p:grpSp>
        <p:nvGrpSpPr>
          <p:cNvPr id="216" name="Group 3"/>
          <p:cNvGrpSpPr/>
          <p:nvPr/>
        </p:nvGrpSpPr>
        <p:grpSpPr>
          <a:xfrm>
            <a:off x="1389960" y="3026160"/>
            <a:ext cx="9217080" cy="2703240"/>
            <a:chOff x="1389960" y="3026160"/>
            <a:chExt cx="9217080" cy="2703240"/>
          </a:xfrm>
        </p:grpSpPr>
        <p:pic>
          <p:nvPicPr>
            <p:cNvPr id="217" name="Grafik 4"/>
            <p:cNvPicPr/>
            <p:nvPr/>
          </p:nvPicPr>
          <p:blipFill>
            <a:blip r:embed="rId3"/>
            <a:stretch/>
          </p:blipFill>
          <p:spPr>
            <a:xfrm>
              <a:off x="1389960" y="3026160"/>
              <a:ext cx="5661000" cy="2703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8" name="Grafik 5"/>
            <p:cNvPicPr/>
            <p:nvPr/>
          </p:nvPicPr>
          <p:blipFill>
            <a:blip r:embed="rId4"/>
            <a:stretch/>
          </p:blipFill>
          <p:spPr>
            <a:xfrm>
              <a:off x="7052400" y="3026160"/>
              <a:ext cx="3554640" cy="2703240"/>
            </a:xfrm>
            <a:prstGeom prst="rect">
              <a:avLst/>
            </a:prstGeom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Nichts vorbereitet, alles live !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latin typeface="Arial"/>
                <a:ea typeface="DejaVu Sans"/>
              </a:rPr>
              <a:t>Image auf SD-Karte übertragen</a:t>
            </a:r>
            <a:endParaRPr lang="de-DE" sz="4000" b="0" strike="noStrike" spc="-1">
              <a:latin typeface="Arial"/>
            </a:endParaRPr>
          </a:p>
          <a:p>
            <a:pPr marL="914400">
              <a:lnSpc>
                <a:spcPct val="90000"/>
              </a:lnSpc>
              <a:spcBef>
                <a:spcPts val="499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(dauert ca. 5 bis 15 Minuten)</a:t>
            </a:r>
            <a:endParaRPr lang="de-DE" sz="3600" b="0" strike="noStrike" spc="-1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36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aufbauen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1458</Words>
  <Application>Microsoft Office PowerPoint</Application>
  <PresentationFormat>Benutzerdefiniert</PresentationFormat>
  <Paragraphs>513</Paragraphs>
  <Slides>45</Slides>
  <Notes>35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45</vt:i4>
      </vt:variant>
    </vt:vector>
  </HeadingPairs>
  <TitlesOfParts>
    <vt:vector size="58" baseType="lpstr">
      <vt:lpstr>Arial</vt:lpstr>
      <vt:lpstr>Consolas</vt:lpstr>
      <vt:lpstr>DejaVu Sans</vt:lpstr>
      <vt:lpstr>Source Sans Pro</vt:lpstr>
      <vt:lpstr>Source Sans Pro Light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Vivid</dc:title>
  <dc:subject/>
  <dc:creator>Frank</dc:creator>
  <dc:description/>
  <cp:lastModifiedBy>Frank Pfattheicher</cp:lastModifiedBy>
  <cp:revision>110</cp:revision>
  <dcterms:created xsi:type="dcterms:W3CDTF">2018-10-16T22:24:40Z</dcterms:created>
  <dcterms:modified xsi:type="dcterms:W3CDTF">2018-11-08T13:20:14Z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35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45</vt:i4>
  </property>
</Properties>
</file>